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272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6" d="100"/>
          <a:sy n="76" d="100"/>
        </p:scale>
        <p:origin x="-222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714362"/>
            <a:ext cx="7560840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(1)436-143+43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的简便算法是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A.436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-(143-43)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B.(436-143)-43 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C.436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-(143+43)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D.(436-43)-143</a:t>
            </a:r>
          </a:p>
        </p:txBody>
      </p:sp>
      <p:sp>
        <p:nvSpPr>
          <p:cNvPr id="13" name="矩形 12"/>
          <p:cNvSpPr/>
          <p:nvPr/>
        </p:nvSpPr>
        <p:spPr>
          <a:xfrm>
            <a:off x="6000760" y="1357304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714362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1000-250-150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结果相等的是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A.1000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-(250-150)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B.1000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+(250-150)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C.1000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-(250+150)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以上都不对</a:t>
            </a:r>
          </a:p>
        </p:txBody>
      </p:sp>
      <p:sp>
        <p:nvSpPr>
          <p:cNvPr id="13" name="矩形 12"/>
          <p:cNvSpPr/>
          <p:nvPr/>
        </p:nvSpPr>
        <p:spPr>
          <a:xfrm>
            <a:off x="6858016" y="1357304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714362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26+47+53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结果相同的是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A.26+47+26+53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B.26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+(47+53)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C.26×47+53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D.26+47×53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6512" y="1357304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714362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是正确的。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A.36+54+46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=36+100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B.520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-67+33=520+100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C.26+47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-53+74=(26+74)-(53+47)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D.368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-102=368-100+2</a:t>
            </a:r>
          </a:p>
        </p:txBody>
      </p:sp>
      <p:sp>
        <p:nvSpPr>
          <p:cNvPr id="13" name="矩形 12"/>
          <p:cNvSpPr/>
          <p:nvPr/>
        </p:nvSpPr>
        <p:spPr>
          <a:xfrm>
            <a:off x="2714612" y="1362571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857238"/>
            <a:ext cx="793137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海洋公园第一天卖出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张门票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第二天上午卖出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下午卖出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张。这两天一共卖出多少张门票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1928794" y="2428874"/>
            <a:ext cx="51435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354+179+221=354+(179+221)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=354+400=754(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1538" y="3758505"/>
            <a:ext cx="60007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答：这两天一共卖出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张门票。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857238"/>
            <a:ext cx="79313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=90,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=150,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-99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可以简算成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-100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○□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里填入的运算符号是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214546" y="1500180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</a:p>
        </p:txBody>
      </p:sp>
      <p:sp>
        <p:nvSpPr>
          <p:cNvPr id="5" name="矩形 4"/>
          <p:cNvSpPr/>
          <p:nvPr/>
        </p:nvSpPr>
        <p:spPr>
          <a:xfrm>
            <a:off x="3428992" y="2786064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</a:p>
        </p:txBody>
      </p:sp>
      <p:sp>
        <p:nvSpPr>
          <p:cNvPr id="6" name="矩形 5"/>
          <p:cNvSpPr/>
          <p:nvPr/>
        </p:nvSpPr>
        <p:spPr>
          <a:xfrm>
            <a:off x="5572132" y="2786064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857238"/>
            <a:ext cx="793137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199999+19998+1997+196+10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214414" y="1857370"/>
            <a:ext cx="77867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199999+19998+1997+196+10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=(199999+1)+(19998+2)+(1997+3)+(196+4)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=200000+20000+2000+200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=222200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1714494"/>
            <a:ext cx="564447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428596" y="857238"/>
            <a:ext cx="793137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按下面的规律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个图形是由多少个小正方形拼成的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4" name="矩形 13"/>
          <p:cNvSpPr/>
          <p:nvPr/>
        </p:nvSpPr>
        <p:spPr>
          <a:xfrm>
            <a:off x="2714612" y="3857634"/>
            <a:ext cx="15001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加法运算定律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286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你听过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朝三暮四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的故事吗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开始猴子得到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3+4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个果子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后来得到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4+3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个果子。我们发现从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往后数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往后数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合起来的总数是不变的。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用“数一数”的方法计算加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:3+4(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)4+3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8794" y="1285866"/>
            <a:ext cx="11533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2844" y="80253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270+15+25=     796+60+40=      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18+28+12= 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7+53+34=         128+56+14=     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107+54+93=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80+43+37=       22+158+20=    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960-140-60=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128-40-60=       175-75-70=     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716-50-616=</a:t>
            </a:r>
          </a:p>
        </p:txBody>
      </p:sp>
      <p:sp>
        <p:nvSpPr>
          <p:cNvPr id="17" name="矩形 16"/>
          <p:cNvSpPr/>
          <p:nvPr/>
        </p:nvSpPr>
        <p:spPr>
          <a:xfrm>
            <a:off x="2287502" y="802640"/>
            <a:ext cx="10902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310</a:t>
            </a:r>
          </a:p>
        </p:txBody>
      </p:sp>
      <p:sp>
        <p:nvSpPr>
          <p:cNvPr id="18" name="矩形 17"/>
          <p:cNvSpPr/>
          <p:nvPr/>
        </p:nvSpPr>
        <p:spPr>
          <a:xfrm>
            <a:off x="5072066" y="802640"/>
            <a:ext cx="15328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896</a:t>
            </a:r>
          </a:p>
        </p:txBody>
      </p:sp>
      <p:sp>
        <p:nvSpPr>
          <p:cNvPr id="19" name="矩形 18"/>
          <p:cNvSpPr/>
          <p:nvPr/>
        </p:nvSpPr>
        <p:spPr>
          <a:xfrm>
            <a:off x="8074361" y="80294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</a:p>
        </p:txBody>
      </p:sp>
      <p:sp>
        <p:nvSpPr>
          <p:cNvPr id="20" name="矩形 19"/>
          <p:cNvSpPr/>
          <p:nvPr/>
        </p:nvSpPr>
        <p:spPr>
          <a:xfrm>
            <a:off x="2000232" y="146462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</a:t>
            </a:r>
          </a:p>
        </p:txBody>
      </p:sp>
      <p:sp>
        <p:nvSpPr>
          <p:cNvPr id="21" name="矩形 20"/>
          <p:cNvSpPr/>
          <p:nvPr/>
        </p:nvSpPr>
        <p:spPr>
          <a:xfrm>
            <a:off x="8153717" y="146457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254</a:t>
            </a:r>
          </a:p>
        </p:txBody>
      </p:sp>
      <p:sp>
        <p:nvSpPr>
          <p:cNvPr id="22" name="矩形 21"/>
          <p:cNvSpPr/>
          <p:nvPr/>
        </p:nvSpPr>
        <p:spPr>
          <a:xfrm>
            <a:off x="2116705" y="2058298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</a:p>
        </p:txBody>
      </p:sp>
      <p:sp>
        <p:nvSpPr>
          <p:cNvPr id="23" name="矩形 22"/>
          <p:cNvSpPr/>
          <p:nvPr/>
        </p:nvSpPr>
        <p:spPr>
          <a:xfrm>
            <a:off x="5123651" y="1464434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</a:t>
            </a:r>
          </a:p>
        </p:txBody>
      </p:sp>
      <p:sp>
        <p:nvSpPr>
          <p:cNvPr id="24" name="矩形 23"/>
          <p:cNvSpPr/>
          <p:nvPr/>
        </p:nvSpPr>
        <p:spPr>
          <a:xfrm>
            <a:off x="5144137" y="205307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200</a:t>
            </a:r>
          </a:p>
        </p:txBody>
      </p:sp>
      <p:sp>
        <p:nvSpPr>
          <p:cNvPr id="25" name="矩形 24"/>
          <p:cNvSpPr/>
          <p:nvPr/>
        </p:nvSpPr>
        <p:spPr>
          <a:xfrm>
            <a:off x="8101020" y="205815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760</a:t>
            </a:r>
          </a:p>
        </p:txBody>
      </p:sp>
      <p:sp>
        <p:nvSpPr>
          <p:cNvPr id="26" name="矩形 25"/>
          <p:cNvSpPr/>
          <p:nvPr/>
        </p:nvSpPr>
        <p:spPr>
          <a:xfrm>
            <a:off x="2188132" y="279031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28</a:t>
            </a:r>
          </a:p>
        </p:txBody>
      </p:sp>
      <p:sp>
        <p:nvSpPr>
          <p:cNvPr id="27" name="矩形 26"/>
          <p:cNvSpPr/>
          <p:nvPr/>
        </p:nvSpPr>
        <p:spPr>
          <a:xfrm>
            <a:off x="4857752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</a:p>
        </p:txBody>
      </p:sp>
      <p:sp>
        <p:nvSpPr>
          <p:cNvPr id="28" name="矩形 27"/>
          <p:cNvSpPr/>
          <p:nvPr/>
        </p:nvSpPr>
        <p:spPr>
          <a:xfrm>
            <a:off x="8135310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866140"/>
            <a:ext cx="838263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1.在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中填上合适的数。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27+19=19+</a:t>
            </a:r>
            <a:endParaRPr 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110+         =262+110　 </a:t>
            </a:r>
          </a:p>
          <a:p>
            <a:pPr>
              <a:lnSpc>
                <a:spcPct val="150000"/>
              </a:lnSpc>
            </a:pPr>
            <a:r>
              <a:rPr sz="28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=10+</a:t>
            </a:r>
            <a:endParaRPr 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=</a:t>
            </a:r>
            <a:r>
              <a:rPr sz="28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</a:t>
            </a:r>
          </a:p>
        </p:txBody>
      </p:sp>
      <p:sp>
        <p:nvSpPr>
          <p:cNvPr id="6" name="矩形 5"/>
          <p:cNvSpPr/>
          <p:nvPr/>
        </p:nvSpPr>
        <p:spPr>
          <a:xfrm>
            <a:off x="2677160" y="1655445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73680" y="1538605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</a:p>
        </p:txBody>
      </p:sp>
      <p:sp>
        <p:nvSpPr>
          <p:cNvPr id="10" name="矩形 9"/>
          <p:cNvSpPr/>
          <p:nvPr/>
        </p:nvSpPr>
        <p:spPr>
          <a:xfrm>
            <a:off x="1644650" y="2159000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262</a:t>
            </a:r>
          </a:p>
        </p:txBody>
      </p:sp>
      <p:sp>
        <p:nvSpPr>
          <p:cNvPr id="11" name="矩形 10"/>
          <p:cNvSpPr/>
          <p:nvPr/>
        </p:nvSpPr>
        <p:spPr>
          <a:xfrm>
            <a:off x="1245235" y="2823845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12" name="矩形 11"/>
          <p:cNvSpPr/>
          <p:nvPr/>
        </p:nvSpPr>
        <p:spPr>
          <a:xfrm>
            <a:off x="3085465" y="2823845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14" name="矩形 13"/>
          <p:cNvSpPr/>
          <p:nvPr/>
        </p:nvSpPr>
        <p:spPr>
          <a:xfrm>
            <a:off x="1332865" y="3489325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15" name="矩形 14"/>
          <p:cNvSpPr/>
          <p:nvPr/>
        </p:nvSpPr>
        <p:spPr>
          <a:xfrm>
            <a:off x="3060700" y="3489325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16" name="矩形 15"/>
          <p:cNvSpPr/>
          <p:nvPr/>
        </p:nvSpPr>
        <p:spPr>
          <a:xfrm>
            <a:off x="1644650" y="2320290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40460" y="2967355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17190" y="2967355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40460" y="3659505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73680" y="3653790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39955" y="1331268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60200" y="2019314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58775" y="2019314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38000" y="2617152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878485" y="2617152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60200" y="3304554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58775" y="3304554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39955" y="3924949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502690" y="3924949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42910" y="530874"/>
            <a:ext cx="838263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2.根据运算定律,在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里填上适当的数。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(1)287+1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82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+118=287+(          +118)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(2)(32+47)+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=32+(          +         )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(3)183+(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sz="28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)=(183+         )+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(4)(75+36)+64=75+(          +          )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(5)230+(170+82)=(230+          )+</a:t>
            </a:r>
          </a:p>
        </p:txBody>
      </p:sp>
      <p:sp>
        <p:nvSpPr>
          <p:cNvPr id="24" name="矩形 23"/>
          <p:cNvSpPr/>
          <p:nvPr/>
        </p:nvSpPr>
        <p:spPr>
          <a:xfrm>
            <a:off x="4943130" y="1214428"/>
            <a:ext cx="12725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182</a:t>
            </a:r>
          </a:p>
        </p:txBody>
      </p:sp>
      <p:sp>
        <p:nvSpPr>
          <p:cNvPr id="25" name="矩形 24"/>
          <p:cNvSpPr/>
          <p:nvPr/>
        </p:nvSpPr>
        <p:spPr>
          <a:xfrm>
            <a:off x="4459895" y="1902474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</a:p>
        </p:txBody>
      </p:sp>
      <p:sp>
        <p:nvSpPr>
          <p:cNvPr id="26" name="矩形 25"/>
          <p:cNvSpPr/>
          <p:nvPr/>
        </p:nvSpPr>
        <p:spPr>
          <a:xfrm>
            <a:off x="5732435" y="1902474"/>
            <a:ext cx="12725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</a:p>
        </p:txBody>
      </p:sp>
      <p:sp>
        <p:nvSpPr>
          <p:cNvPr id="27" name="矩形 26"/>
          <p:cNvSpPr/>
          <p:nvPr/>
        </p:nvSpPr>
        <p:spPr>
          <a:xfrm>
            <a:off x="4699925" y="2500312"/>
            <a:ext cx="12725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</a:p>
        </p:txBody>
      </p:sp>
      <p:sp>
        <p:nvSpPr>
          <p:cNvPr id="28" name="矩形 27"/>
          <p:cNvSpPr/>
          <p:nvPr/>
        </p:nvSpPr>
        <p:spPr>
          <a:xfrm>
            <a:off x="6022630" y="2428874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l">
              <a:lnSpc>
                <a:spcPct val="150000"/>
              </a:lnSpc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29" name="矩形 28"/>
          <p:cNvSpPr/>
          <p:nvPr/>
        </p:nvSpPr>
        <p:spPr>
          <a:xfrm>
            <a:off x="4538000" y="3142629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</a:p>
        </p:txBody>
      </p:sp>
      <p:sp>
        <p:nvSpPr>
          <p:cNvPr id="30" name="矩形 29"/>
          <p:cNvSpPr/>
          <p:nvPr/>
        </p:nvSpPr>
        <p:spPr>
          <a:xfrm>
            <a:off x="5810540" y="3143264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</a:p>
        </p:txBody>
      </p:sp>
      <p:sp>
        <p:nvSpPr>
          <p:cNvPr id="31" name="矩形 30"/>
          <p:cNvSpPr/>
          <p:nvPr/>
        </p:nvSpPr>
        <p:spPr>
          <a:xfrm>
            <a:off x="4943130" y="3808109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</a:p>
        </p:txBody>
      </p:sp>
      <p:sp>
        <p:nvSpPr>
          <p:cNvPr id="32" name="矩形 31"/>
          <p:cNvSpPr/>
          <p:nvPr/>
        </p:nvSpPr>
        <p:spPr>
          <a:xfrm>
            <a:off x="6599210" y="3786196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857238"/>
            <a:ext cx="79313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3.(258+144)+56=258+(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是应用了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355+236+145=(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是应用了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0562" y="857238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5008" y="862505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1500180"/>
            <a:ext cx="22145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</a:p>
        </p:txBody>
      </p:sp>
      <p:sp>
        <p:nvSpPr>
          <p:cNvPr id="8" name="矩形 7"/>
          <p:cNvSpPr/>
          <p:nvPr/>
        </p:nvSpPr>
        <p:spPr>
          <a:xfrm>
            <a:off x="3286116" y="214312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29124" y="2148389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224" y="2786064"/>
            <a:ext cx="22145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</a:p>
        </p:txBody>
      </p:sp>
      <p:sp>
        <p:nvSpPr>
          <p:cNvPr id="12" name="矩形 11"/>
          <p:cNvSpPr/>
          <p:nvPr/>
        </p:nvSpPr>
        <p:spPr>
          <a:xfrm>
            <a:off x="5572132" y="214312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14744" y="2786064"/>
            <a:ext cx="22145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3214692"/>
            <a:ext cx="46434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只运用加法结合律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既运用加法交换律又运用加法结合律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只运用加法交换律</a:t>
            </a:r>
          </a:p>
        </p:txBody>
      </p:sp>
      <p:sp>
        <p:nvSpPr>
          <p:cNvPr id="10" name="矩形 9"/>
          <p:cNvSpPr/>
          <p:nvPr/>
        </p:nvSpPr>
        <p:spPr>
          <a:xfrm>
            <a:off x="5143472" y="1785932"/>
            <a:ext cx="4000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22+39+78=22+78+39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②78+89=89+78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③56+83+17=56+(83+17)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④66+(28+34)=(66+34)+28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en-US" altLang="zh-CN" sz="2000" i="1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0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942008" y="863124"/>
            <a:ext cx="7560840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将正确答案的序号填在相应的位置。</a:t>
            </a:r>
          </a:p>
        </p:txBody>
      </p:sp>
      <p:pic>
        <p:nvPicPr>
          <p:cNvPr id="5" name="SS6A.EPS" descr="id:214748916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1643056"/>
            <a:ext cx="4568771" cy="121444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57224" y="192880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</a:p>
        </p:txBody>
      </p:sp>
      <p:sp>
        <p:nvSpPr>
          <p:cNvPr id="12" name="矩形 11"/>
          <p:cNvSpPr/>
          <p:nvPr/>
        </p:nvSpPr>
        <p:spPr>
          <a:xfrm>
            <a:off x="2071670" y="192880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④⑥</a:t>
            </a:r>
          </a:p>
        </p:txBody>
      </p:sp>
      <p:sp>
        <p:nvSpPr>
          <p:cNvPr id="13" name="矩形 12"/>
          <p:cNvSpPr/>
          <p:nvPr/>
        </p:nvSpPr>
        <p:spPr>
          <a:xfrm>
            <a:off x="3714744" y="1928808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①②⑤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440</Words>
  <Application>WPS 演示</Application>
  <PresentationFormat>全屏显示(16:9)</PresentationFormat>
  <Paragraphs>130</Paragraphs>
  <Slides>18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315</cp:revision>
  <dcterms:created xsi:type="dcterms:W3CDTF">2018-12-06T02:32:00Z</dcterms:created>
  <dcterms:modified xsi:type="dcterms:W3CDTF">2020-12-04T03:01:27Z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